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282" r:id="rId3"/>
    <p:sldId id="287" r:id="rId4"/>
    <p:sldId id="259" r:id="rId5"/>
    <p:sldId id="258" r:id="rId6"/>
    <p:sldId id="260" r:id="rId7"/>
    <p:sldId id="263" r:id="rId8"/>
    <p:sldId id="264" r:id="rId9"/>
    <p:sldId id="274" r:id="rId10"/>
    <p:sldId id="276" r:id="rId11"/>
    <p:sldId id="278" r:id="rId12"/>
    <p:sldId id="280" r:id="rId13"/>
    <p:sldId id="277" r:id="rId14"/>
    <p:sldId id="275" r:id="rId15"/>
    <p:sldId id="267" r:id="rId16"/>
    <p:sldId id="268" r:id="rId17"/>
    <p:sldId id="269" r:id="rId18"/>
    <p:sldId id="271" r:id="rId19"/>
    <p:sldId id="286" r:id="rId20"/>
    <p:sldId id="284" r:id="rId21"/>
    <p:sldId id="28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2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C00E2-3FEF-4BBC-8010-1B2AF65545A2}" type="datetimeFigureOut">
              <a:rPr lang="en-US" smtClean="0"/>
              <a:pPr/>
              <a:t>3/28/2010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10D5-CFD5-49C4-9ED7-A060B04DE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0D5-CFD5-49C4-9ED7-A060B04DEB7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82E38-5A0C-40B9-B987-CA2CD97389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75C7A-B458-4D44-9236-2D93A9C1B4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7434A-A66D-43DF-8FA4-62BDD7F7C4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62B0E-6510-4EF8-A5AA-C6034487BC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E501C-FE3E-46F1-ABD3-9A01F778A1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05C03-34DA-43F4-B604-E06ED5D8BF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D1F-89C3-4567-A8C3-14626B306D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37D80-4E75-475D-B033-8D4CA45F83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3844F-348A-415C-891C-F1E8FDDCA7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945C6-E779-47CE-9C4D-7BD3EC151A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A5DE5-72DF-45F1-A6D2-ADF5D282D2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C49DF1-E80B-4239-9601-1C405AD3356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549275"/>
            <a:ext cx="46736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  <p:sndAc>
      <p:stSnd loop="1">
        <p:snd r:embed="rId3" name="Exodus(1960) - them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052513"/>
            <a:ext cx="8642350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 flipV="1">
            <a:off x="457200" y="0"/>
            <a:ext cx="8218488" cy="69850"/>
          </a:xfrm>
        </p:spPr>
        <p:txBody>
          <a:bodyPr/>
          <a:lstStyle/>
          <a:p>
            <a:endParaRPr lang="en-US" sz="4000"/>
          </a:p>
        </p:txBody>
      </p:sp>
      <p:pic>
        <p:nvPicPr>
          <p:cNvPr id="39941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1844675"/>
            <a:ext cx="4038600" cy="4525963"/>
          </a:xfrm>
        </p:spPr>
      </p:pic>
      <p:sp>
        <p:nvSpPr>
          <p:cNvPr id="39943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0"/>
            <a:ext cx="8218488" cy="69850"/>
          </a:xfrm>
        </p:spPr>
        <p:txBody>
          <a:bodyPr/>
          <a:lstStyle/>
          <a:p>
            <a:endParaRPr lang="en-US" sz="4000"/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1844675"/>
            <a:ext cx="4038600" cy="4525963"/>
          </a:xfrm>
        </p:spPr>
      </p:pic>
      <p:pic>
        <p:nvPicPr>
          <p:cNvPr id="4403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0"/>
            <a:ext cx="4529138" cy="507523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06475"/>
            <a:ext cx="8785225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25538"/>
            <a:ext cx="8785225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/>
          <a:stretch>
            <a:fillRect/>
          </a:stretch>
        </p:blipFill>
        <p:spPr bwMode="auto">
          <a:xfrm>
            <a:off x="925513" y="1773238"/>
            <a:ext cx="8218487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舊約有關逾越節的規定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用壯健公羊(出12:5)</a:t>
            </a:r>
          </a:p>
          <a:p>
            <a:endParaRPr lang="en-US" b="1"/>
          </a:p>
          <a:p>
            <a:r>
              <a:rPr lang="en-US" b="1"/>
              <a:t>留到正月＋四日黄昏宰殺 (出12:6)</a:t>
            </a:r>
          </a:p>
          <a:p>
            <a:endParaRPr lang="en-US" b="1"/>
          </a:p>
          <a:p>
            <a:r>
              <a:rPr lang="en-US" b="1"/>
              <a:t>用牛膝草將羊血塗門楣和門框(出12:22)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4" grpId="0"/>
      <p:bldP spid="18434" grpId="1"/>
      <p:bldP spid="18435" grpId="0" build="p"/>
      <p:bldP spid="18435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3">
            <a:lum bright="36000"/>
          </a:blip>
          <a:srcRect/>
          <a:stretch>
            <a:fillRect/>
          </a:stretch>
        </p:blipFill>
        <p:spPr bwMode="auto">
          <a:xfrm>
            <a:off x="4716463" y="1557338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539750" y="18446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耶穌的逾越應驗舊約逾越規定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/>
              <a:t>用壯健公羊(出12:5)</a:t>
            </a:r>
          </a:p>
          <a:p>
            <a:endParaRPr lang="en-CA" b="1"/>
          </a:p>
          <a:p>
            <a:endParaRPr lang="en-US" b="1"/>
          </a:p>
          <a:p>
            <a:r>
              <a:rPr lang="en-US" b="1"/>
              <a:t>留到正月＋四日黄昏宰殺 (出12:6)</a:t>
            </a:r>
          </a:p>
          <a:p>
            <a:endParaRPr lang="en-US" b="1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r>
              <a:rPr lang="en-US" b="1"/>
              <a:t>耶穌是壯健的「天主的羔羊」(若1:37)</a:t>
            </a:r>
          </a:p>
          <a:p>
            <a:endParaRPr lang="en-US" b="1"/>
          </a:p>
          <a:p>
            <a:r>
              <a:rPr lang="en-US" b="1"/>
              <a:t>耶穌被殺害正 「 值逾越節預備日」，即正月＋四日(若19:14)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94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971550" y="1268413"/>
            <a:ext cx="31623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4787900" y="1484313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耶穌的逾越應驗舊約逾越規定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/>
              <a:t>留到正月＋四日黄昏宰殺 (出12:6)</a:t>
            </a:r>
          </a:p>
          <a:p>
            <a:endParaRPr lang="en-CA" b="1"/>
          </a:p>
          <a:p>
            <a:endParaRPr lang="en-CA" b="1"/>
          </a:p>
          <a:p>
            <a:endParaRPr lang="en-CA" b="1"/>
          </a:p>
          <a:p>
            <a:endParaRPr lang="en-US" b="1"/>
          </a:p>
          <a:p>
            <a:r>
              <a:rPr lang="en-US" b="1"/>
              <a:t>用牛膝草將羊血塗門楣和門框(出12:22)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/>
              <a:t>在第六時辰即正午被比拉多交去釘死(若19:14)</a:t>
            </a:r>
          </a:p>
          <a:p>
            <a:r>
              <a:rPr lang="en-US" b="1"/>
              <a:t>在第九時辰即下午三時(猶太人黄昏開始)死去(瑪27:46)</a:t>
            </a:r>
          </a:p>
          <a:p>
            <a:r>
              <a:rPr lang="en-US" b="1"/>
              <a:t>有人用牛膝草將浸滿醋海棉送到他口邊(若19:29)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/>
      <p:bldP spid="215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lum bright="42000"/>
          </a:blip>
          <a:srcRect/>
          <a:stretch>
            <a:fillRect/>
          </a:stretch>
        </p:blipFill>
        <p:spPr bwMode="auto">
          <a:xfrm>
            <a:off x="250825" y="1412875"/>
            <a:ext cx="86582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逾越晚宴的意義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8229600" cy="4525962"/>
          </a:xfrm>
        </p:spPr>
        <p:txBody>
          <a:bodyPr/>
          <a:lstStyle/>
          <a:p>
            <a:r>
              <a:rPr lang="en-US" b="1"/>
              <a:t>猶太人多年所行使的逾越節律法，是預告和期待著基督的最終的逾越。</a:t>
            </a:r>
          </a:p>
          <a:p>
            <a:endParaRPr lang="en-US" b="1"/>
          </a:p>
          <a:p>
            <a:r>
              <a:rPr lang="en-US" b="1"/>
              <a:t>前者讓以色列脫離埃及的奴役，進入福地。</a:t>
            </a:r>
          </a:p>
          <a:p>
            <a:endParaRPr lang="en-US" b="1"/>
          </a:p>
          <a:p>
            <a:r>
              <a:rPr lang="en-US" b="1"/>
              <a:t>後者讓新以色列(教會)脫離罪的奴役，進入永生。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96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lum bright="42000"/>
          </a:blip>
          <a:srcRect/>
          <a:stretch>
            <a:fillRect/>
          </a:stretch>
        </p:blipFill>
        <p:spPr bwMode="auto">
          <a:xfrm>
            <a:off x="250825" y="1412875"/>
            <a:ext cx="86582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逾越晚宴的意義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8229600" cy="4525962"/>
          </a:xfrm>
        </p:spPr>
        <p:txBody>
          <a:bodyPr/>
          <a:lstStyle/>
          <a:p>
            <a:r>
              <a:rPr lang="en-US" b="1"/>
              <a:t>耶穌與宗徒在逾越節餐宴上舉行這最後晚餐時，給猶太人的逾越節賦予了決定性的意義。事實上，新的逾越，就是耶穌通過死亡和復活到達父那裡，這在最後晚餐中提前實現，且在[今天的]感恩祭中慶祝。感恩祭完成猶太人的逾越節，並提前實現教會在天國的光榮中最終的逾越。</a:t>
            </a:r>
            <a:r>
              <a:rPr lang="en-US"/>
              <a:t>(</a:t>
            </a:r>
            <a:r>
              <a:rPr lang="en-US" i="1"/>
              <a:t>CCC1340</a:t>
            </a:r>
            <a:r>
              <a:rPr lang="en-US"/>
              <a:t>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32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53252" grpId="2" build="p"/>
      <p:bldP spid="53252" grpId="3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 descr="crossing-red-sea"/>
          <p:cNvSpPr>
            <a:spLocks noGrp="1" noChangeAspect="1" noChangeArrowheads="1"/>
          </p:cNvSpPr>
          <p:nvPr isPhoto="1">
            <p:ph type="body" idx="1"/>
          </p:nvPr>
        </p:nvSpPr>
        <p:spPr bwMode="auto">
          <a:xfrm>
            <a:off x="428596" y="1000108"/>
            <a:ext cx="8229600" cy="4525963"/>
          </a:xfrm>
          <a:prstGeom prst="rect">
            <a:avLst/>
          </a:prstGeom>
          <a:blipFill dpi="0" rotWithShape="1">
            <a:blip r:embed="rId3"/>
            <a:srcRect/>
            <a:stretch>
              <a:fillRect b="-51756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2009</a:t>
            </a:r>
            <a:r>
              <a:rPr lang="en-US"/>
              <a:t>年4月逾越晚宴</a:t>
            </a:r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2009</a:t>
            </a:r>
            <a:r>
              <a:rPr lang="en-US"/>
              <a:t>年4月逾越晚宴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69850"/>
          </a:xfrm>
        </p:spPr>
        <p:txBody>
          <a:bodyPr/>
          <a:lstStyle/>
          <a:p>
            <a:endParaRPr lang="en-US" sz="4000"/>
          </a:p>
        </p:txBody>
      </p:sp>
      <p:pic>
        <p:nvPicPr>
          <p:cNvPr id="54277" name="Picture 5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836613"/>
            <a:ext cx="8435975" cy="4652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lum bright="42000" contrast="-18000"/>
          </a:blip>
          <a:srcRect/>
          <a:stretch>
            <a:fillRect/>
          </a:stretch>
        </p:blipFill>
        <p:spPr bwMode="auto">
          <a:xfrm>
            <a:off x="395288" y="14843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出谷紀12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ea typeface="PMingLiU" pitchFamily="18" charset="-120"/>
              </a:rPr>
              <a:t>你們應訓示以色列會眾，本月十日，他們每人照家族準備一隻羔羊，一家一隻。</a:t>
            </a:r>
          </a:p>
          <a:p>
            <a:pPr>
              <a:buFontTx/>
              <a:buNone/>
            </a:pPr>
            <a:endParaRPr lang="zh-TW" altLang="en-US" b="1">
              <a:ea typeface="PMingLiU" pitchFamily="18" charset="-120"/>
            </a:endParaRPr>
          </a:p>
          <a:p>
            <a:r>
              <a:rPr lang="zh-TW" altLang="en-US" b="1">
                <a:ea typeface="PMingLiU" pitchFamily="18" charset="-120"/>
              </a:rPr>
              <a:t>羔羊應是一歲無殘疾的公羊 </a:t>
            </a:r>
          </a:p>
          <a:p>
            <a:endParaRPr lang="zh-TW" altLang="en-US" b="1">
              <a:ea typeface="PMingLiU" pitchFamily="18" charset="-120"/>
            </a:endParaRPr>
          </a:p>
          <a:p>
            <a:r>
              <a:rPr lang="zh-TW" altLang="en-US" b="1">
                <a:ea typeface="PMingLiU" pitchFamily="18" charset="-120"/>
              </a:rPr>
              <a:t>把這羔羊留到本月十四日，在黃昏的時候，以色列全體會眾便將牠宰殺。 </a:t>
            </a:r>
          </a:p>
          <a:p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2" grpId="0"/>
      <p:bldP spid="5122" grpId="1"/>
      <p:bldP spid="5123" grpId="0" build="p"/>
      <p:bldP spid="512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lum bright="42000" contrast="-54000"/>
          </a:blip>
          <a:srcRect/>
          <a:stretch>
            <a:fillRect/>
          </a:stretch>
        </p:blipFill>
        <p:spPr bwMode="auto">
          <a:xfrm>
            <a:off x="827088" y="981075"/>
            <a:ext cx="7561262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/>
              <a:t>出谷紀12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endParaRPr lang="zh-TW" altLang="en-US">
              <a:ea typeface="PMingLiU" pitchFamily="18" charset="-120"/>
            </a:endParaRPr>
          </a:p>
          <a:p>
            <a:r>
              <a:rPr lang="zh-TW" altLang="en-US" b="1">
                <a:ea typeface="PMingLiU" pitchFamily="18" charset="-120"/>
              </a:rPr>
              <a:t>各家都應取些血塗在吃羔羊的房屋的兩門框和門楣上。</a:t>
            </a:r>
          </a:p>
          <a:p>
            <a:pPr>
              <a:buFontTx/>
              <a:buNone/>
            </a:pPr>
            <a:endParaRPr lang="zh-TW" altLang="en-US" b="1">
              <a:ea typeface="PMingLiU" pitchFamily="18" charset="-120"/>
            </a:endParaRPr>
          </a:p>
          <a:p>
            <a:r>
              <a:rPr lang="zh-TW" altLang="en-US" b="1">
                <a:ea typeface="PMingLiU" pitchFamily="18" charset="-120"/>
              </a:rPr>
              <a:t>這血在你們所住的房屋上，當作你們的記號：我打擊埃及國的時候，一見這血，就越過你們去，毀滅的災禍不落在你們身上。 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  <p:bldP spid="4099" grpId="0" build="p"/>
      <p:bldP spid="4099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PMingLiU" pitchFamily="18" charset="-120"/>
                <a:ea typeface="PMingLiU" pitchFamily="18" charset="-120"/>
              </a:rPr>
              <a:t>猶太人傳统</a:t>
            </a:r>
            <a:br>
              <a:rPr lang="en-US" sz="4000">
                <a:latin typeface="PMingLiU" pitchFamily="18" charset="-120"/>
                <a:ea typeface="PMingLiU" pitchFamily="18" charset="-120"/>
              </a:rPr>
            </a:br>
            <a:r>
              <a:rPr lang="en-US" sz="4000">
                <a:latin typeface="PMingLiU" pitchFamily="18" charset="-120"/>
                <a:ea typeface="PMingLiU" pitchFamily="18" charset="-120"/>
              </a:rPr>
              <a:t>預告耶穌基督的逾越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lum bright="18000" contrast="-48000"/>
          </a:blip>
          <a:srcRect/>
          <a:stretch>
            <a:fillRect/>
          </a:stretch>
        </p:blipFill>
        <p:spPr bwMode="auto">
          <a:xfrm>
            <a:off x="323850" y="1557338"/>
            <a:ext cx="4248150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lum bright="24000" contrast="-54000"/>
          </a:blip>
          <a:srcRect/>
          <a:stretch>
            <a:fillRect/>
          </a:stretch>
        </p:blipFill>
        <p:spPr bwMode="auto">
          <a:xfrm>
            <a:off x="4643438" y="1557338"/>
            <a:ext cx="424021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PMingLiU" pitchFamily="18" charset="-120"/>
                <a:ea typeface="PMingLiU" pitchFamily="18" charset="-120"/>
              </a:rPr>
              <a:t>舊約逾越如何預告耶穌基督的逾越</a:t>
            </a:r>
            <a:endParaRPr lang="en-US" sz="400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>
                <a:latin typeface="PMingLiU" pitchFamily="18" charset="-120"/>
                <a:ea typeface="PMingLiU" pitchFamily="18" charset="-120"/>
              </a:rPr>
              <a:t>離埃及奴役 -&gt;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r>
              <a:rPr lang="en-US" b="1">
                <a:latin typeface="PMingLiU" pitchFamily="18" charset="-120"/>
                <a:ea typeface="PMingLiU" pitchFamily="18" charset="-120"/>
              </a:rPr>
              <a:t>從水中經過 -&gt;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r>
              <a:rPr lang="en-US" b="1">
                <a:latin typeface="PMingLiU" pitchFamily="18" charset="-120"/>
                <a:ea typeface="PMingLiU" pitchFamily="18" charset="-120"/>
              </a:rPr>
              <a:t>進福地，流奶流蜜 -&gt;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>
                <a:latin typeface="PMingLiU" pitchFamily="18" charset="-120"/>
                <a:ea typeface="PMingLiU" pitchFamily="18" charset="-120"/>
              </a:rPr>
              <a:t>離罪惡奴役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r>
              <a:rPr lang="en-US" b="1">
                <a:latin typeface="PMingLiU" pitchFamily="18" charset="-120"/>
                <a:ea typeface="PMingLiU" pitchFamily="18" charset="-120"/>
              </a:rPr>
              <a:t>藉水洗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r>
              <a:rPr lang="en-US" b="1">
                <a:latin typeface="PMingLiU" pitchFamily="18" charset="-120"/>
                <a:ea typeface="PMingLiU" pitchFamily="18" charset="-120"/>
              </a:rPr>
              <a:t>進天國，永遠福樂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18000" contrast="-48000"/>
          </a:blip>
          <a:srcRect/>
          <a:stretch>
            <a:fillRect/>
          </a:stretch>
        </p:blipFill>
        <p:spPr bwMode="auto">
          <a:xfrm>
            <a:off x="323850" y="1557338"/>
            <a:ext cx="4248150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lum bright="24000" contrast="-54000"/>
          </a:blip>
          <a:srcRect/>
          <a:stretch>
            <a:fillRect/>
          </a:stretch>
        </p:blipFill>
        <p:spPr bwMode="auto">
          <a:xfrm>
            <a:off x="4643438" y="1557338"/>
            <a:ext cx="424021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PMingLiU" pitchFamily="18" charset="-120"/>
                <a:ea typeface="PMingLiU" pitchFamily="18" charset="-120"/>
              </a:rPr>
              <a:t>舊約逾越如何預告耶穌基督的逾越</a:t>
            </a:r>
            <a:endParaRPr lang="en-US" sz="400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>
                <a:latin typeface="PMingLiU" pitchFamily="18" charset="-120"/>
                <a:ea typeface="PMingLiU" pitchFamily="18" charset="-120"/>
              </a:rPr>
              <a:t>祭獻一歲壯健公羊 -&gt;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r>
              <a:rPr lang="en-US" b="1">
                <a:latin typeface="PMingLiU" pitchFamily="18" charset="-120"/>
                <a:ea typeface="PMingLiU" pitchFamily="18" charset="-120"/>
              </a:rPr>
              <a:t>藉羔羊血，免死亡 -&gt;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r>
              <a:rPr lang="en-US" b="1">
                <a:latin typeface="PMingLiU" pitchFamily="18" charset="-120"/>
                <a:ea typeface="PMingLiU" pitchFamily="18" charset="-120"/>
              </a:rPr>
              <a:t>血塗門楣 -&gt;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>
                <a:latin typeface="PMingLiU" pitchFamily="18" charset="-120"/>
                <a:ea typeface="PMingLiU" pitchFamily="18" charset="-120"/>
              </a:rPr>
              <a:t>祭獻耶穌，天主羔羊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r>
              <a:rPr lang="en-US" b="1">
                <a:latin typeface="PMingLiU" pitchFamily="18" charset="-120"/>
                <a:ea typeface="PMingLiU" pitchFamily="18" charset="-120"/>
              </a:rPr>
              <a:t>基督的血帶來生命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r>
              <a:rPr lang="en-US" b="1">
                <a:latin typeface="PMingLiU" pitchFamily="18" charset="-120"/>
                <a:ea typeface="PMingLiU" pitchFamily="18" charset="-120"/>
              </a:rPr>
              <a:t>血塗十架</a:t>
            </a: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  <a:p>
            <a:endParaRPr lang="en-US" b="1">
              <a:latin typeface="PMingLiU" pitchFamily="18" charset="-120"/>
              <a:ea typeface="PMingLiU" pitchFamily="18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620713"/>
            <a:ext cx="8713788" cy="58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  <p:sndAc>
      <p:stSnd loop="1">
        <p:snd r:embed="rId3" name="01 Track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343</Words>
  <Application>Microsoft Office PowerPoint</Application>
  <PresentationFormat>On-screen Show (4:3)</PresentationFormat>
  <Paragraphs>90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Slide 1</vt:lpstr>
      <vt:lpstr>Slide 2</vt:lpstr>
      <vt:lpstr>Slide 3</vt:lpstr>
      <vt:lpstr>出谷紀12</vt:lpstr>
      <vt:lpstr>出谷紀12</vt:lpstr>
      <vt:lpstr>猶太人傳统 預告耶穌基督的逾越</vt:lpstr>
      <vt:lpstr>舊約逾越如何預告耶穌基督的逾越</vt:lpstr>
      <vt:lpstr>舊約逾越如何預告耶穌基督的逾越</vt:lpstr>
      <vt:lpstr>Slide 9</vt:lpstr>
      <vt:lpstr>Slide 10</vt:lpstr>
      <vt:lpstr>Slide 11</vt:lpstr>
      <vt:lpstr>Slide 12</vt:lpstr>
      <vt:lpstr>Slide 13</vt:lpstr>
      <vt:lpstr>Slide 14</vt:lpstr>
      <vt:lpstr>舊約有關逾越節的規定</vt:lpstr>
      <vt:lpstr>耶穌的逾越應驗舊約逾越規定</vt:lpstr>
      <vt:lpstr>耶穌的逾越應驗舊約逾越規定</vt:lpstr>
      <vt:lpstr>逾越晚宴的意義</vt:lpstr>
      <vt:lpstr>逾越晚宴的意義</vt:lpstr>
      <vt:lpstr>2009年4月逾越晚宴</vt:lpstr>
      <vt:lpstr>2009年4月逾越晚宴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Edmond Lo</dc:creator>
  <cp:lastModifiedBy>Valued Acer Customer</cp:lastModifiedBy>
  <cp:revision>16</cp:revision>
  <dcterms:created xsi:type="dcterms:W3CDTF">2010-02-12T02:11:29Z</dcterms:created>
  <dcterms:modified xsi:type="dcterms:W3CDTF">2010-03-28T12:57:32Z</dcterms:modified>
</cp:coreProperties>
</file>